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7"/>
  </p:notesMasterIdLst>
  <p:sldIdLst>
    <p:sldId id="582" r:id="rId5"/>
    <p:sldId id="583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552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Lance" initials="B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800080"/>
    <a:srgbClr val="CC3399"/>
    <a:srgbClr val="006600"/>
    <a:srgbClr val="000000"/>
    <a:srgbClr val="0000FF"/>
    <a:srgbClr val="6600CC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8" autoAdjust="0"/>
    <p:restoredTop sz="90335" autoAdjust="0"/>
  </p:normalViewPr>
  <p:slideViewPr>
    <p:cSldViewPr snapToGrid="0">
      <p:cViewPr varScale="1">
        <p:scale>
          <a:sx n="94" d="100"/>
          <a:sy n="94" d="100"/>
        </p:scale>
        <p:origin x="1530" y="90"/>
      </p:cViewPr>
      <p:guideLst>
        <p:guide orient="horz" pos="2160"/>
        <p:guide orient="horz" pos="3552"/>
        <p:guide pos="2880"/>
        <p:guide pos="288"/>
      </p:guideLst>
    </p:cSldViewPr>
  </p:slideViewPr>
  <p:outlineViewPr>
    <p:cViewPr>
      <p:scale>
        <a:sx n="33" d="100"/>
        <a:sy n="33" d="100"/>
      </p:scale>
      <p:origin x="0" y="-598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205" tIns="48102" rIns="96205" bIns="481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205" tIns="48102" rIns="96205" bIns="48102" rtlCol="0"/>
          <a:lstStyle>
            <a:lvl1pPr algn="r">
              <a:defRPr sz="1200"/>
            </a:lvl1pPr>
          </a:lstStyle>
          <a:p>
            <a:fld id="{47802B59-CA50-4283-8B53-B06FA28FE7F4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5" tIns="48102" rIns="96205" bIns="481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6205" tIns="48102" rIns="96205" bIns="481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205" tIns="48102" rIns="96205" bIns="481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0060"/>
          </a:xfrm>
          <a:prstGeom prst="rect">
            <a:avLst/>
          </a:prstGeom>
        </p:spPr>
        <p:txBody>
          <a:bodyPr vert="horz" lIns="96205" tIns="48102" rIns="96205" bIns="48102" rtlCol="0" anchor="b"/>
          <a:lstStyle>
            <a:lvl1pPr algn="r">
              <a:defRPr sz="1200"/>
            </a:lvl1pPr>
          </a:lstStyle>
          <a:p>
            <a:fld id="{6C574044-705B-4BA9-9528-EF24541C2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0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74044-705B-4BA9-9528-EF24541C28D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CoverBkgrd1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Lineage_Vector_Small_BlackRed_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61" y="661988"/>
            <a:ext cx="4606395" cy="9988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2954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Metal Heade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443663"/>
            <a:ext cx="9144000" cy="4143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Footer Placeholder 16"/>
          <p:cNvSpPr txBox="1">
            <a:spLocks/>
          </p:cNvSpPr>
          <p:nvPr userDrawn="1"/>
        </p:nvSpPr>
        <p:spPr>
          <a:xfrm>
            <a:off x="39624" y="6620256"/>
            <a:ext cx="3465576" cy="2286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sz="1000" b="1" dirty="0" smtClean="0">
                <a:solidFill>
                  <a:prstClr val="white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Approved for public release; distribution is unlimited.</a:t>
            </a:r>
          </a:p>
          <a:p>
            <a:pPr algn="l">
              <a:defRPr/>
            </a:pPr>
            <a:endParaRPr lang="en-US" sz="1000" b="1" dirty="0" smtClean="0">
              <a:solidFill>
                <a:prstClr val="white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1" name="Subtitle 12"/>
          <p:cNvSpPr txBox="1">
            <a:spLocks/>
          </p:cNvSpPr>
          <p:nvPr userDrawn="1"/>
        </p:nvSpPr>
        <p:spPr>
          <a:xfrm>
            <a:off x="2725882" y="6477000"/>
            <a:ext cx="6265718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Nation’s Premier Laboratory for Land Forces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2" name="Picture 11" descr="ARL_Logo_March2012_BlackGold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2438400"/>
            <a:ext cx="2371349" cy="874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Footer Placeholder 16"/>
          <p:cNvSpPr txBox="1">
            <a:spLocks/>
          </p:cNvSpPr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Approved for public release; distribution is</a:t>
            </a:r>
            <a:r>
              <a:rPr lang="en-US" sz="1000" b="1" baseline="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unlimited.</a:t>
            </a:r>
            <a:endParaRPr lang="en-US" sz="1000" b="1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83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25077"/>
            <a:ext cx="612648" cy="26725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9F2C004-2715-FE49-B628-06E74F704C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RL_Logo_March2012_WhiteGold_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1781" y="267253"/>
            <a:ext cx="914402" cy="3383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19488" y="152400"/>
            <a:ext cx="4322185" cy="533400"/>
          </a:xfrm>
          <a:prstGeom prst="rect">
            <a:avLst/>
          </a:prstGeom>
        </p:spPr>
        <p:txBody>
          <a:bodyPr lIns="45720" rIns="45720" anchor="ctr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  <a:lvl2pPr>
              <a:defRPr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19488" y="152400"/>
            <a:ext cx="4322185" cy="533400"/>
          </a:xfrm>
          <a:prstGeom prst="rect">
            <a:avLst/>
          </a:prstGeom>
        </p:spPr>
        <p:txBody>
          <a:bodyPr lIns="45720" rIns="45720" anchor="ctr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ARL_Logo_March2012_WhiteGold_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1781" y="267253"/>
            <a:ext cx="914402" cy="338329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25077"/>
            <a:ext cx="612648" cy="26725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9F2C004-2715-FE49-B628-06E74F704C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8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etal Head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9182"/>
            <a:ext cx="9144000" cy="5365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Footer Placeholder 16"/>
          <p:cNvSpPr txBox="1">
            <a:spLocks/>
          </p:cNvSpPr>
          <p:nvPr/>
        </p:nvSpPr>
        <p:spPr>
          <a:xfrm>
            <a:off x="0" y="0"/>
            <a:ext cx="9144000" cy="1524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Approved for public release; distribution is</a:t>
            </a:r>
            <a:r>
              <a:rPr lang="en-US" sz="1000" b="1" baseline="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unlimited.</a:t>
            </a:r>
            <a:endParaRPr lang="en-US" sz="1000" b="1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7" name="Picture 6" descr="Lineage_Vector_Small_WhiteRed_Tagline_Reverse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017" y="119063"/>
            <a:ext cx="3248441" cy="704591"/>
          </a:xfrm>
          <a:prstGeom prst="rect">
            <a:avLst/>
          </a:prstGeom>
        </p:spPr>
      </p:pic>
      <p:pic>
        <p:nvPicPr>
          <p:cNvPr id="12" name="Picture 11" descr="Metal Heade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443663"/>
            <a:ext cx="9144000" cy="4143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Footer Placeholder 16"/>
          <p:cNvSpPr txBox="1">
            <a:spLocks/>
          </p:cNvSpPr>
          <p:nvPr/>
        </p:nvSpPr>
        <p:spPr>
          <a:xfrm>
            <a:off x="39624" y="6629400"/>
            <a:ext cx="3484834" cy="228600"/>
          </a:xfrm>
          <a:prstGeom prst="rect">
            <a:avLst/>
          </a:prstGeom>
        </p:spPr>
        <p:txBody>
          <a:bodyPr anchor="ctr"/>
          <a:lstStyle/>
          <a:p>
            <a:pPr algn="l">
              <a:defRPr/>
            </a:pPr>
            <a:r>
              <a:rPr lang="en-US" sz="1000" b="1" dirty="0" smtClean="0">
                <a:solidFill>
                  <a:prstClr val="white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Approved for public release; distribution is unlimited.</a:t>
            </a:r>
          </a:p>
        </p:txBody>
      </p:sp>
      <p:sp>
        <p:nvSpPr>
          <p:cNvPr id="14" name="Subtitle 12"/>
          <p:cNvSpPr txBox="1">
            <a:spLocks/>
          </p:cNvSpPr>
          <p:nvPr/>
        </p:nvSpPr>
        <p:spPr>
          <a:xfrm>
            <a:off x="2725882" y="6477000"/>
            <a:ext cx="6265718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Nation’s Premier Laboratory for Land Forces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Picture 7" descr="ARL_Logo_March2012_WhiteGold_small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1781" y="267253"/>
            <a:ext cx="914402" cy="3383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baseline="0">
          <a:solidFill>
            <a:schemeClr val="bg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004-2715-FE49-B628-06E74F704CD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– Oct 25</a:t>
            </a:r>
            <a:r>
              <a:rPr lang="en-US" baseline="30000" dirty="0" smtClean="0"/>
              <a:t>th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048814"/>
              </p:ext>
            </p:extLst>
          </p:nvPr>
        </p:nvGraphicFramePr>
        <p:xfrm>
          <a:off x="252535" y="1467414"/>
          <a:ext cx="8586736" cy="4066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123"/>
                <a:gridCol w="4277689"/>
                <a:gridCol w="1837853"/>
                <a:gridCol w="1524071"/>
              </a:tblGrid>
              <a:tr h="3675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/ Event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</a:rPr>
                        <a:t>Presenter(s)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Location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2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0700 - 0800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</a:rPr>
                        <a:t>Registration &amp; Breakfast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Welcome and Overview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Touryan,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4392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s: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Neuroscience,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Cybernetics, Training Effectiveness,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CMSCAT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Hung, Gaston,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Passaro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Brooks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194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u="none" strike="noStrike" dirty="0" smtClean="0">
                          <a:effectLst/>
                        </a:rPr>
                        <a:t>Break –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Snacks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</a:tr>
              <a:tr h="228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CTA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Data Catalog &amp; Archive</a:t>
                      </a:r>
                      <a:b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(overview, tutorial, and discussion)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Bidgely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-Shamlo, Robbins, Johnson,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Kellihan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194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 Hoc Meetings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</a:tr>
              <a:tr h="194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Lunch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(on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your own)</a:t>
                      </a: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</a:tr>
              <a:tr h="418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Brainwaves during Videos and Video Games</a:t>
                      </a:r>
                    </a:p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(invited speaker)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Profs. Parra &amp; Dmochowski (CCNY)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405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Demo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Poster Session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(POC Hairston &amp; Lance)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236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1430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 Hoc Meetings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</a:tr>
              <a:tr h="410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Non-cortical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Sources of Noise</a:t>
                      </a:r>
                    </a:p>
                    <a:p>
                      <a:pPr algn="ctr" rtl="0" fontAlgn="ctr"/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(discussion forum)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Ferris, Hairston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</a:tr>
              <a:tr h="205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 Hoc Meetings</a:t>
                      </a: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</a:tr>
              <a:tr h="205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Group Dinner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Patio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Room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9428" y="5767652"/>
            <a:ext cx="6595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Bold = all hands sessions</a:t>
            </a:r>
          </a:p>
          <a:p>
            <a:r>
              <a:rPr lang="en-US" sz="1400" i="1" dirty="0" smtClean="0"/>
              <a:t>TBD</a:t>
            </a:r>
            <a:r>
              <a:rPr lang="en-US" sz="1400" dirty="0" smtClean="0"/>
              <a:t> = various meeting rooms can be reserved for ad hoc collaboration sessions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2535" y="751442"/>
            <a:ext cx="858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Cognition and Neuroergonomics Collaborative Technology Alliance</a:t>
            </a:r>
          </a:p>
          <a:p>
            <a:pPr algn="ctr"/>
            <a:r>
              <a:rPr lang="en-US" dirty="0" smtClean="0"/>
              <a:t>All Hands Meeting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C004-2715-FE49-B628-06E74F704CD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– Oct 26</a:t>
            </a:r>
            <a:r>
              <a:rPr lang="en-US" baseline="30000" dirty="0" smtClean="0"/>
              <a:t>th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233005"/>
              </p:ext>
            </p:extLst>
          </p:nvPr>
        </p:nvGraphicFramePr>
        <p:xfrm>
          <a:off x="252535" y="1467414"/>
          <a:ext cx="8586736" cy="4216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123"/>
                <a:gridCol w="4295795"/>
                <a:gridCol w="1819747"/>
                <a:gridCol w="1524071"/>
              </a:tblGrid>
              <a:tr h="3675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/ Event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</a:rPr>
                        <a:t>Presenter(s)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Location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2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0700 </a:t>
                      </a:r>
                      <a:r>
                        <a:rPr lang="en-US" sz="1200" u="none" strike="noStrike" dirty="0" smtClean="0">
                          <a:effectLst/>
                        </a:rPr>
                        <a:t>- </a:t>
                      </a:r>
                      <a:r>
                        <a:rPr lang="en-US" sz="1200" u="none" strike="noStrike" dirty="0" smtClean="0">
                          <a:effectLst/>
                        </a:rPr>
                        <a:t>0800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Breakfast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Welcome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Sajda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415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PI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Introduction:</a:t>
                      </a:r>
                      <a:b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Univ. Pennsylvania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UMBC,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UPF, TNO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Falk, Oates/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Mohsenin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Vershure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Brouwer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194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u="none" strike="noStrike" dirty="0" smtClean="0">
                          <a:effectLst/>
                        </a:rPr>
                        <a:t>Break –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Snacks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</a:tr>
              <a:tr h="347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Deep Learning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Tutorial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Lawhern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194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 Hoc Meetings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</a:tr>
              <a:tr h="194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Lunch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(on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your own)</a:t>
                      </a: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</a:tr>
              <a:tr h="194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CMC Meeting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Lee</a:t>
                      </a:r>
                      <a:endParaRPr lang="en-US" sz="1200" dirty="0"/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rgbClr val="FFC000"/>
                    </a:solidFill>
                  </a:tcPr>
                </a:tc>
              </a:tr>
              <a:tr h="429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Network Sciences @ ARL</a:t>
                      </a:r>
                    </a:p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(presentation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with Q&amp;A)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Dr. Swami (ST)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Dynamic Connectivity for Classification of 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Brain States </a:t>
                      </a:r>
                      <a:r>
                        <a:rPr lang="en-US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Cognitive Resilience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Sleep History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forum)</a:t>
                      </a:r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Vettel,</a:t>
                      </a:r>
                      <a:r>
                        <a:rPr lang="en-US" sz="1200" baseline="0" dirty="0" smtClean="0"/>
                        <a:t> Bassett, </a:t>
                      </a:r>
                      <a:r>
                        <a:rPr lang="en-US" sz="1200" baseline="0" dirty="0" err="1" smtClean="0"/>
                        <a:t>Verstynen</a:t>
                      </a:r>
                      <a:endParaRPr lang="en-US" sz="1200" dirty="0"/>
                    </a:p>
                  </a:txBody>
                  <a:tcPr marL="9196" marR="9196" marT="91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noFill/>
                  </a:tcPr>
                </a:tc>
              </a:tr>
              <a:tr h="236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1430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 Hoc Meetings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noFill/>
                  </a:tcPr>
                </a:tc>
              </a:tr>
              <a:tr h="328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Virtual Reality and Human-Autonomy Integration</a:t>
                      </a: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Lin, Jung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</a:tr>
              <a:tr h="231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 Hoc Meetings</a:t>
                      </a: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bg2"/>
                    </a:solidFill>
                  </a:tcPr>
                </a:tc>
              </a:tr>
              <a:tr h="205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Feedback, Wrap-up and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Adjourn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Touryan, Lee</a:t>
                      </a:r>
                      <a:endParaRPr lang="en-US" sz="1200" dirty="0"/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Ballroom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6" marR="9196" marT="919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2535" y="751442"/>
            <a:ext cx="858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Cognition and Neuroergonomics Collaborative Technology Alliance</a:t>
            </a:r>
          </a:p>
          <a:p>
            <a:pPr algn="ctr"/>
            <a:r>
              <a:rPr lang="en-US" dirty="0" smtClean="0"/>
              <a:t>All Hands Meeting 2016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9428" y="5767652"/>
            <a:ext cx="6595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Bold = all hands sessions</a:t>
            </a:r>
          </a:p>
          <a:p>
            <a:r>
              <a:rPr lang="en-US" sz="1400" i="1" dirty="0" smtClean="0"/>
              <a:t>TBD</a:t>
            </a:r>
            <a:r>
              <a:rPr lang="en-US" sz="1400" dirty="0" smtClean="0"/>
              <a:t> = various meeting rooms can be reserved for ad hoc collaboration sessions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14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L_Overview_01052015_Update Templat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C3F94"/>
      </a:accent1>
      <a:accent2>
        <a:srgbClr val="C4123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MC_Revise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7dcc513f-4b87-4db4-9bd2-1b8c8e94889f">Sample</Document_x0020_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8568DBF36F4042AA4E09865AE7BACA" ma:contentTypeVersion="2" ma:contentTypeDescription="Create a new document." ma:contentTypeScope="" ma:versionID="9cf4fadfbf35e75f358984352b4a0bf7">
  <xsd:schema xmlns:xsd="http://www.w3.org/2001/XMLSchema" xmlns:xs="http://www.w3.org/2001/XMLSchema" xmlns:p="http://schemas.microsoft.com/office/2006/metadata/properties" xmlns:ns2="7dcc513f-4b87-4db4-9bd2-1b8c8e94889f" targetNamespace="http://schemas.microsoft.com/office/2006/metadata/properties" ma:root="true" ma:fieldsID="28f554992c4c7bc4874674b2d99fc895" ns2:_="">
    <xsd:import namespace="7dcc513f-4b87-4db4-9bd2-1b8c8e94889f"/>
    <xsd:element name="properties">
      <xsd:complexType>
        <xsd:sequence>
          <xsd:element name="documentManagement">
            <xsd:complexType>
              <xsd:all>
                <xsd:element ref="ns2:Document_x0020_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513f-4b87-4db4-9bd2-1b8c8e94889f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Sample" ma:format="Dropdown" ma:internalName="Document_x0020_Type">
      <xsd:simpleType>
        <xsd:restriction base="dms:Choice">
          <xsd:enumeration value="Template"/>
          <xsd:enumeration value="Sampl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axOccurs="1" ma:index="9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3DBC3F-1BD6-457B-823D-FD749E2AD0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C3164B-E357-4C61-9748-6D3606BFACD6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7dcc513f-4b87-4db4-9bd2-1b8c8e94889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70CC83-22DC-4870-9550-3CBB7A88BB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cc513f-4b87-4db4-9bd2-1b8c8e9488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ARL_Overview_01052015_Update Template</Template>
  <TotalTime>5047</TotalTime>
  <Words>316</Words>
  <Application>Microsoft Office PowerPoint</Application>
  <PresentationFormat>On-screen Show (4:3)</PresentationFormat>
  <Paragraphs>119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Comic Sans MS</vt:lpstr>
      <vt:lpstr>ARL_Overview_01052015_Update Template</vt:lpstr>
      <vt:lpstr>Day 1 – Oct 25th</vt:lpstr>
      <vt:lpstr>Day 2 – Oct 26th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Briefings</dc:subject>
  <dc:creator>Kathy.Zubey</dc:creator>
  <cp:lastModifiedBy>Touryan, Jonathan O (CIV)</cp:lastModifiedBy>
  <cp:revision>689</cp:revision>
  <dcterms:created xsi:type="dcterms:W3CDTF">2015-02-02T17:19:37Z</dcterms:created>
  <dcterms:modified xsi:type="dcterms:W3CDTF">2016-09-21T20:00:48Z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0x010100AB8568DBF36F4042AA4E09865AE7BACA</vt:lpwstr>
  </property>
  <property fmtid="{D5CDD505-2E9C-101B-9397-08002B2CF9AE}" pid="3" name="TemplateUrl">
    <vt:lpwstr/>
  </property>
  <property fmtid="{D5CDD505-2E9C-101B-9397-08002B2CF9AE}" pid="4" name="Order">
    <vt:r8>900</vt:r8>
  </property>
  <property fmtid="{D5CDD505-2E9C-101B-9397-08002B2CF9AE}" pid="5" name="xd_ProgID">
    <vt:lpwstr/>
  </property>
  <property fmtid="{D5CDD505-2E9C-101B-9397-08002B2CF9AE}" pid="6" name="d2454c551d7348168dd1433cb168329a">
    <vt:lpwstr/>
  </property>
  <property fmtid="{D5CDD505-2E9C-101B-9397-08002B2CF9AE}" pid="7" name="_CopySource">
    <vt:lpwstr>https://collab.aep.army.mil/sites/CGInitiatives/1205SETH/Read Ahead Book/TAB 03B - 2012 07 20 AMC World Wide Town Hall Presentation (slides Only).pptx</vt:lpwstr>
  </property>
  <property fmtid="{D5CDD505-2E9C-101B-9397-08002B2CF9AE}" pid="8" name="_SourceUrl">
    <vt:lpwstr/>
  </property>
  <property fmtid="{D5CDD505-2E9C-101B-9397-08002B2CF9AE}" pid="9" name="TaxCatchAll">
    <vt:lpwstr/>
  </property>
</Properties>
</file>